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64" r:id="rId5"/>
    <p:sldId id="281" r:id="rId6"/>
    <p:sldId id="259" r:id="rId7"/>
    <p:sldId id="260" r:id="rId8"/>
    <p:sldId id="261" r:id="rId9"/>
    <p:sldId id="282" r:id="rId10"/>
    <p:sldId id="262" r:id="rId11"/>
    <p:sldId id="263" r:id="rId12"/>
    <p:sldId id="283" r:id="rId13"/>
    <p:sldId id="265" r:id="rId14"/>
    <p:sldId id="266" r:id="rId15"/>
    <p:sldId id="267" r:id="rId16"/>
    <p:sldId id="285" r:id="rId17"/>
    <p:sldId id="268" r:id="rId18"/>
    <p:sldId id="269" r:id="rId19"/>
    <p:sldId id="284" r:id="rId20"/>
    <p:sldId id="273" r:id="rId21"/>
    <p:sldId id="270" r:id="rId22"/>
    <p:sldId id="272" r:id="rId23"/>
    <p:sldId id="279" r:id="rId24"/>
    <p:sldId id="287" r:id="rId25"/>
    <p:sldId id="288" r:id="rId26"/>
    <p:sldId id="289" r:id="rId27"/>
    <p:sldId id="290" r:id="rId28"/>
    <p:sldId id="291" r:id="rId29"/>
    <p:sldId id="292" r:id="rId30"/>
    <p:sldId id="280" r:id="rId31"/>
    <p:sldId id="274" r:id="rId32"/>
    <p:sldId id="275" r:id="rId33"/>
    <p:sldId id="277" r:id="rId34"/>
    <p:sldId id="278" r:id="rId35"/>
    <p:sldId id="276" r:id="rId36"/>
    <p:sldId id="286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013" autoAdjust="0"/>
  </p:normalViewPr>
  <p:slideViewPr>
    <p:cSldViewPr snapToGrid="0">
      <p:cViewPr varScale="1">
        <p:scale>
          <a:sx n="73" d="100"/>
          <a:sy n="73" d="100"/>
        </p:scale>
        <p:origin x="107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74BA20-C132-4B2E-B13D-E4C41A93AC91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BE25E8-CF08-4EAB-963D-5A7F97FE56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182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2020</a:t>
            </a:r>
            <a:r>
              <a:rPr lang="ko-KR" altLang="en-US" dirty="0"/>
              <a:t>학년도 웹 프로그래밍 </a:t>
            </a:r>
            <a:r>
              <a:rPr lang="ko-KR" altLang="en-US" dirty="0" err="1"/>
              <a:t>튜터링</a:t>
            </a:r>
            <a:r>
              <a:rPr lang="ko-KR" altLang="en-US" dirty="0"/>
              <a:t> 조 명동의 </a:t>
            </a:r>
            <a:r>
              <a:rPr lang="ko-KR" altLang="en-US" dirty="0" err="1"/>
              <a:t>튜터를</a:t>
            </a:r>
            <a:r>
              <a:rPr lang="ko-KR" altLang="en-US" dirty="0"/>
              <a:t> 맡게 된 </a:t>
            </a:r>
            <a:r>
              <a:rPr lang="ko-KR" altLang="en-US" dirty="0" err="1"/>
              <a:t>최명원입니다</a:t>
            </a:r>
            <a:r>
              <a:rPr lang="en-US" altLang="ko-KR" dirty="0"/>
              <a:t>. </a:t>
            </a:r>
            <a:r>
              <a:rPr lang="ko-KR" altLang="en-US" dirty="0"/>
              <a:t>오늘 발표에서</a:t>
            </a:r>
            <a:r>
              <a:rPr lang="en-US" altLang="ko-KR" dirty="0"/>
              <a:t>, </a:t>
            </a:r>
            <a:r>
              <a:rPr lang="ko-KR" altLang="en-US" dirty="0"/>
              <a:t>저희 </a:t>
            </a:r>
            <a:r>
              <a:rPr lang="ko-KR" altLang="en-US" dirty="0" err="1"/>
              <a:t>튜터링에서</a:t>
            </a:r>
            <a:r>
              <a:rPr lang="ko-KR" altLang="en-US" dirty="0"/>
              <a:t> 진행한 활동들과</a:t>
            </a:r>
            <a:r>
              <a:rPr lang="en-US" altLang="ko-KR" dirty="0"/>
              <a:t>, </a:t>
            </a:r>
            <a:r>
              <a:rPr lang="ko-KR" altLang="en-US" dirty="0"/>
              <a:t>해당 활동들의 상세설명 드리도록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E25E8-CF08-4EAB-963D-5A7F97FE563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883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 err="1"/>
              <a:t>회차</a:t>
            </a:r>
            <a:r>
              <a:rPr lang="ko-KR" altLang="en-US" dirty="0"/>
              <a:t> 강의에서는 </a:t>
            </a:r>
            <a:r>
              <a:rPr lang="en-US" altLang="ko-KR" dirty="0"/>
              <a:t>HTML </a:t>
            </a:r>
            <a:r>
              <a:rPr lang="ko-KR" altLang="en-US" dirty="0"/>
              <a:t>태그의 계층 구조</a:t>
            </a:r>
            <a:r>
              <a:rPr lang="en-US" altLang="ko-KR" dirty="0"/>
              <a:t>, </a:t>
            </a:r>
            <a:r>
              <a:rPr lang="ko-KR" altLang="en-US" dirty="0"/>
              <a:t>다시 말해 </a:t>
            </a:r>
            <a:r>
              <a:rPr lang="en-US" altLang="ko-KR" dirty="0"/>
              <a:t>DOM </a:t>
            </a:r>
            <a:r>
              <a:rPr lang="ko-KR" altLang="en-US" dirty="0"/>
              <a:t>트리 구조의 계층 구조에 대해서 학습했습니다</a:t>
            </a:r>
            <a:r>
              <a:rPr lang="en-US" altLang="ko-KR" dirty="0"/>
              <a:t>. </a:t>
            </a:r>
            <a:r>
              <a:rPr lang="ko-KR" altLang="en-US" dirty="0"/>
              <a:t>이렇게 배운 </a:t>
            </a:r>
            <a:r>
              <a:rPr lang="en-US" altLang="ko-KR" dirty="0"/>
              <a:t>HTML </a:t>
            </a:r>
            <a:r>
              <a:rPr lang="ko-KR" altLang="en-US" dirty="0"/>
              <a:t>구조를 바탕으로 하여 </a:t>
            </a:r>
            <a:r>
              <a:rPr lang="en-US" altLang="ko-KR" dirty="0"/>
              <a:t>CSS</a:t>
            </a:r>
            <a:r>
              <a:rPr lang="ko-KR" altLang="en-US" dirty="0"/>
              <a:t> 선택자를 사용하면 브라우저 내에 존재하는 요소들을 적절하게 선택할 수 있는데</a:t>
            </a:r>
            <a:r>
              <a:rPr lang="en-US" altLang="ko-KR" dirty="0"/>
              <a:t>, </a:t>
            </a:r>
            <a:r>
              <a:rPr lang="ko-KR" altLang="en-US" dirty="0"/>
              <a:t>이러한 방법 또한 강의를 통해 알아보도록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E25E8-CF08-4EAB-963D-5A7F97FE563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6857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CSS</a:t>
            </a:r>
            <a:r>
              <a:rPr lang="ko-KR" altLang="en-US" dirty="0"/>
              <a:t>에 대한 설명하는 부분입니다</a:t>
            </a:r>
            <a:r>
              <a:rPr lang="en-US" altLang="ko-KR" dirty="0"/>
              <a:t>. 3</a:t>
            </a:r>
            <a:r>
              <a:rPr lang="ko-KR" altLang="en-US" dirty="0" err="1"/>
              <a:t>회차</a:t>
            </a:r>
            <a:r>
              <a:rPr lang="ko-KR" altLang="en-US" dirty="0"/>
              <a:t> 강의 자료 또한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링크를 통해 확인하실 수 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E25E8-CF08-4EAB-963D-5A7F97FE563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016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판서도 열심히 해 가면서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구문의 구조에 대해서 공부하는 시간을 가졌습니다</a:t>
            </a:r>
            <a:r>
              <a:rPr lang="en-US" altLang="ko-KR" dirty="0"/>
              <a:t>!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E25E8-CF08-4EAB-963D-5A7F97FE563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732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CSS</a:t>
            </a:r>
            <a:r>
              <a:rPr lang="ko-KR" altLang="en-US" dirty="0"/>
              <a:t> 구문에 대해 </a:t>
            </a:r>
            <a:r>
              <a:rPr lang="ko-KR" altLang="en-US" dirty="0" err="1"/>
              <a:t>공부했으니깐</a:t>
            </a:r>
            <a:r>
              <a:rPr lang="ko-KR" altLang="en-US" dirty="0"/>
              <a:t> 실습을 해 </a:t>
            </a:r>
            <a:r>
              <a:rPr lang="ko-KR" altLang="en-US" dirty="0" err="1"/>
              <a:t>봐야겠죠</a:t>
            </a:r>
            <a:r>
              <a:rPr lang="en-US" altLang="ko-KR" dirty="0"/>
              <a:t>? 2</a:t>
            </a:r>
            <a:r>
              <a:rPr lang="ko-KR" altLang="en-US" dirty="0" err="1"/>
              <a:t>회차에</a:t>
            </a:r>
            <a:r>
              <a:rPr lang="ko-KR" altLang="en-US" dirty="0"/>
              <a:t> 만들었던 페이지에 </a:t>
            </a:r>
            <a:r>
              <a:rPr lang="en-US" altLang="ko-KR" dirty="0"/>
              <a:t>CSS </a:t>
            </a:r>
            <a:r>
              <a:rPr lang="ko-KR" altLang="en-US" dirty="0"/>
              <a:t>효과를 적용하여 페이지를 꾸며 보았습니다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E25E8-CF08-4EAB-963D-5A7F97FE563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148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배운 내용에 대해서 더욱 확실히 하기 위해 과제 또한 출제하여 주었는데요</a:t>
            </a:r>
            <a:r>
              <a:rPr lang="en-US" altLang="ko-KR" dirty="0"/>
              <a:t>!! </a:t>
            </a:r>
            <a:r>
              <a:rPr lang="ko-KR" altLang="en-US" dirty="0"/>
              <a:t>본 과제를 통해서 다양하게 존재하는 </a:t>
            </a:r>
            <a:r>
              <a:rPr lang="en-US" altLang="ko-KR" dirty="0"/>
              <a:t>CSS </a:t>
            </a:r>
            <a:r>
              <a:rPr lang="ko-KR" altLang="en-US" dirty="0"/>
              <a:t>선택자를 활용하는 법을 각각 알아보고 실제로 사용했습니다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E25E8-CF08-4EAB-963D-5A7F97FE563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9411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화면은 과제를 실제로 하는 화면입니다</a:t>
            </a:r>
            <a:r>
              <a:rPr lang="en-US" altLang="ko-KR" dirty="0"/>
              <a:t>! CSS </a:t>
            </a:r>
            <a:r>
              <a:rPr lang="ko-KR" altLang="en-US" dirty="0"/>
              <a:t>선택자를 이용해 여기 나와 있는 피클을 선택하는 문제인데요</a:t>
            </a:r>
            <a:r>
              <a:rPr lang="en-US" altLang="ko-KR" dirty="0"/>
              <a:t>, </a:t>
            </a:r>
            <a:r>
              <a:rPr lang="ko-KR" altLang="en-US" dirty="0"/>
              <a:t>이렇게 재밌게 직접 코드를 작성하면서 선택자에 대해서 배워볼 수 있는 시간이었습니다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E25E8-CF08-4EAB-963D-5A7F97FE563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0906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실제로 많은 멘티들이 </a:t>
            </a:r>
            <a:r>
              <a:rPr lang="en-US" altLang="ko-KR" dirty="0"/>
              <a:t>32</a:t>
            </a:r>
            <a:r>
              <a:rPr lang="ko-KR" altLang="en-US" dirty="0"/>
              <a:t>개나 되는 문제를 끝까지 다 풀어주었는데요</a:t>
            </a:r>
            <a:r>
              <a:rPr lang="en-US" altLang="ko-KR" dirty="0"/>
              <a:t>! </a:t>
            </a:r>
            <a:r>
              <a:rPr lang="ko-KR" altLang="en-US" dirty="0"/>
              <a:t>웹프로그래밍에 대한 </a:t>
            </a:r>
            <a:r>
              <a:rPr lang="ko-KR" altLang="en-US" dirty="0" err="1"/>
              <a:t>튜티들의</a:t>
            </a:r>
            <a:r>
              <a:rPr lang="ko-KR" altLang="en-US" dirty="0"/>
              <a:t> 열정이 드러나는 부분이었습니다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E25E8-CF08-4EAB-963D-5A7F97FE563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0497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모든 과정 후에 배운 내용들을 바탕으로 자신만의 홈페이지를 제작할 수 있도록 하는 수업을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E25E8-CF08-4EAB-963D-5A7F97FE563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9380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사이트를 구성하는 데에 정말 중요한 부분이라고 할 수 있는 </a:t>
            </a:r>
            <a:r>
              <a:rPr lang="en-US" altLang="ko-KR" dirty="0"/>
              <a:t>CSS </a:t>
            </a:r>
            <a:r>
              <a:rPr lang="ko-KR" altLang="en-US" dirty="0"/>
              <a:t>레이아웃 부분입니다</a:t>
            </a:r>
            <a:r>
              <a:rPr lang="en-US" altLang="ko-KR" dirty="0"/>
              <a:t>. </a:t>
            </a:r>
            <a:r>
              <a:rPr lang="ko-KR" altLang="en-US" dirty="0"/>
              <a:t>직접 개발자 도구를 이용하여 레이아웃에 대해 확인하여 보고</a:t>
            </a:r>
            <a:r>
              <a:rPr lang="en-US" altLang="ko-KR" dirty="0"/>
              <a:t>, </a:t>
            </a:r>
            <a:r>
              <a:rPr lang="ko-KR" altLang="en-US" dirty="0"/>
              <a:t>이를 수정해서 적용시켜보는 과정을 거치면서 학생들이 웹페이지의 레이아웃 개념에 대해 잘 익힐 수 있도록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E25E8-CF08-4EAB-963D-5A7F97FE563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8911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강의 실습 부분에서는 나무위키의 중앙대 페이지를 클론 코딩 해보는 연습을 했는데요</a:t>
            </a:r>
            <a:r>
              <a:rPr lang="en-US" altLang="ko-KR" dirty="0"/>
              <a:t>, </a:t>
            </a:r>
            <a:r>
              <a:rPr lang="ko-KR" altLang="en-US" dirty="0"/>
              <a:t>클론코딩은 어떠한 사이트의 외형을 보고 이를 내가 똑같이 코딩하여 만들어내는 것입니다</a:t>
            </a:r>
            <a:r>
              <a:rPr lang="en-US" altLang="ko-KR" dirty="0"/>
              <a:t>. </a:t>
            </a:r>
            <a:r>
              <a:rPr lang="ko-KR" altLang="en-US" dirty="0"/>
              <a:t>디자인감각을 기르는데 아주 도움이 되고</a:t>
            </a:r>
            <a:r>
              <a:rPr lang="en-US" altLang="ko-KR" dirty="0"/>
              <a:t>, </a:t>
            </a:r>
            <a:r>
              <a:rPr lang="ko-KR" altLang="en-US" dirty="0"/>
              <a:t>실제 다른 페이지를 </a:t>
            </a:r>
            <a:r>
              <a:rPr lang="ko-KR" altLang="en-US" dirty="0" err="1"/>
              <a:t>배껴</a:t>
            </a:r>
            <a:r>
              <a:rPr lang="ko-KR" altLang="en-US" dirty="0"/>
              <a:t> 만들어 보면서 코드의 사용법 또한 확실하게 익힐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E25E8-CF08-4EAB-963D-5A7F97FE563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11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ko-KR" altLang="en-US" dirty="0" err="1"/>
              <a:t>튜터링에서는</a:t>
            </a:r>
            <a:r>
              <a:rPr lang="ko-KR" altLang="en-US" dirty="0"/>
              <a:t> 고기를 잡아주는 것이 아니라</a:t>
            </a:r>
            <a:r>
              <a:rPr lang="en-US" altLang="ko-KR" dirty="0"/>
              <a:t>, </a:t>
            </a:r>
            <a:r>
              <a:rPr lang="ko-KR" altLang="en-US" dirty="0"/>
              <a:t>고기 잡는 것을 가르치는 교육을 목표로 삼았습니다</a:t>
            </a:r>
            <a:r>
              <a:rPr lang="en-US" altLang="ko-KR" dirty="0"/>
              <a:t>. </a:t>
            </a:r>
            <a:r>
              <a:rPr lang="ko-KR" altLang="en-US" dirty="0"/>
              <a:t>이는 웹 프로그래밍 등 실제 창의적으로 문제를 해결할 것이 요구되는 분야에서 더더욱 중요한 학습 방식입니다</a:t>
            </a:r>
            <a:r>
              <a:rPr lang="en-US" altLang="ko-KR" dirty="0"/>
              <a:t>. </a:t>
            </a:r>
            <a:r>
              <a:rPr lang="ko-KR" altLang="en-US" dirty="0"/>
              <a:t>페이지 만드는 법을 하나하나 다 알려주어서는</a:t>
            </a:r>
            <a:r>
              <a:rPr lang="en-US" altLang="ko-KR" dirty="0"/>
              <a:t>, </a:t>
            </a:r>
            <a:r>
              <a:rPr lang="ko-KR" altLang="en-US" dirty="0"/>
              <a:t>현업에서 좋은 개발자로 성장할 수 없습니다</a:t>
            </a:r>
            <a:r>
              <a:rPr lang="en-US" altLang="ko-KR" dirty="0"/>
              <a:t>. </a:t>
            </a:r>
            <a:r>
              <a:rPr lang="ko-KR" altLang="en-US" dirty="0"/>
              <a:t>그렇기에 본 교육과정에서는 학생들에게 어떠한 문제가 주어지더라도 자율적으로 해결할 수 있도록</a:t>
            </a:r>
            <a:r>
              <a:rPr lang="en-US" altLang="ko-KR" dirty="0"/>
              <a:t>, </a:t>
            </a:r>
            <a:r>
              <a:rPr lang="ko-KR" altLang="en-US" dirty="0"/>
              <a:t>문제 해결 방법 그 자체를 </a:t>
            </a:r>
            <a:r>
              <a:rPr lang="ko-KR" altLang="en-US" dirty="0" err="1"/>
              <a:t>도출해나가는</a:t>
            </a:r>
            <a:r>
              <a:rPr lang="ko-KR" altLang="en-US" dirty="0"/>
              <a:t> 데에 중점을 두었습니다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E25E8-CF08-4EAB-963D-5A7F97FE563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90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해서 제작된 클론 코드 부분입니다</a:t>
            </a:r>
            <a:r>
              <a:rPr lang="en-US" altLang="ko-KR" dirty="0"/>
              <a:t>. </a:t>
            </a:r>
            <a:r>
              <a:rPr lang="ko-KR" altLang="en-US" dirty="0"/>
              <a:t>해당 페이지 또한 링크에서 확인해 보실 수 있습니다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E25E8-CF08-4EAB-963D-5A7F97FE563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9012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</a:t>
            </a:r>
            <a:r>
              <a:rPr lang="ko-KR" altLang="en-US" dirty="0" err="1"/>
              <a:t>튜티들이</a:t>
            </a:r>
            <a:r>
              <a:rPr lang="ko-KR" altLang="en-US"/>
              <a:t> 각자 자기만의 목표를 가지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E25E8-CF08-4EAB-963D-5A7F97FE563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1831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E25E8-CF08-4EAB-963D-5A7F97FE563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4785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E25E8-CF08-4EAB-963D-5A7F97FE563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4785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E25E8-CF08-4EAB-963D-5A7F97FE563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4785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E25E8-CF08-4EAB-963D-5A7F97FE563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4785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E25E8-CF08-4EAB-963D-5A7F97FE563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4785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E25E8-CF08-4EAB-963D-5A7F97FE563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4785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 형식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E25E8-CF08-4EAB-963D-5A7F97FE563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7328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소프트웨어학부 학생들인 만큼 자료구조에 관한 기본 지식이 있었기에 웹 객체의 핵심 개념인 </a:t>
            </a:r>
            <a:r>
              <a:rPr lang="en-US" altLang="ko-KR" dirty="0"/>
              <a:t>DOM </a:t>
            </a:r>
            <a:r>
              <a:rPr lang="ko-KR" altLang="en-US" dirty="0"/>
              <a:t>트리에 대해서 더 쉽게 이해할 수 있었습니다</a:t>
            </a:r>
            <a:r>
              <a:rPr lang="en-US" altLang="ko-KR" dirty="0"/>
              <a:t>! </a:t>
            </a:r>
            <a:r>
              <a:rPr lang="ko-KR" altLang="en-US" dirty="0"/>
              <a:t>이론으로만 접할 수 있었던 자료구조 트리 개념을 실전에 적용까지 해본 경험은 더욱 소중하겠죠</a:t>
            </a:r>
            <a:r>
              <a:rPr lang="en-US" altLang="ko-KR" dirty="0"/>
              <a:t>!</a:t>
            </a:r>
            <a:endParaRPr lang="ko-KR" altLang="en-US" dirty="0"/>
          </a:p>
          <a:p>
            <a:r>
              <a:rPr lang="ko-KR" altLang="en-US" dirty="0"/>
              <a:t>다들 같은 목적을 가지고 모인 동기들이 함께 모인 만큼 더욱 서로 도와주고자 하는 느낌이 강했습니다</a:t>
            </a:r>
            <a:r>
              <a:rPr lang="en-US" altLang="ko-KR" dirty="0"/>
              <a:t>! </a:t>
            </a:r>
            <a:r>
              <a:rPr lang="ko-KR" altLang="en-US" dirty="0"/>
              <a:t>서로 더 적극적으로 커뮤니케이션하면서 서로와 더 친해질 수 있는 계기가 된 거 같아 더욱 보람찼네요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E25E8-CF08-4EAB-963D-5A7F97FE563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217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계획서에 적혀 있는 </a:t>
            </a:r>
            <a:r>
              <a:rPr lang="en-US" altLang="ko-KR" dirty="0"/>
              <a:t>1</a:t>
            </a:r>
            <a:r>
              <a:rPr lang="ko-KR" altLang="en-US" dirty="0" err="1"/>
              <a:t>회차</a:t>
            </a:r>
            <a:r>
              <a:rPr lang="ko-KR" altLang="en-US" dirty="0"/>
              <a:t> 활동 목표입니다</a:t>
            </a:r>
            <a:r>
              <a:rPr lang="en-US" altLang="ko-KR" dirty="0"/>
              <a:t>. HTML</a:t>
            </a:r>
            <a:r>
              <a:rPr lang="ko-KR" altLang="en-US" dirty="0"/>
              <a:t> </a:t>
            </a:r>
            <a:r>
              <a:rPr lang="en-US" altLang="ko-KR" dirty="0"/>
              <a:t>CSS</a:t>
            </a:r>
            <a:r>
              <a:rPr lang="ko-KR" altLang="en-US" dirty="0"/>
              <a:t>는 웹 프로그래밍의 기본으로</a:t>
            </a:r>
            <a:r>
              <a:rPr lang="en-US" altLang="ko-KR" dirty="0"/>
              <a:t>,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1980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고안되어 지금까지 개정에 개정을 거듭하며 웹 내용을 만드는 데에 핵심적인 언어로 자리매김하고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웹 그 자체라고 할 수 있는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 구조에 대해서 배워보고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개발하기 위한 개발환경을 세팅하기 위한 수업이었습니다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E25E8-CF08-4EAB-963D-5A7F97FE563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712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Zoom</a:t>
            </a:r>
            <a:r>
              <a:rPr lang="ko-KR" altLang="en-US" dirty="0"/>
              <a:t>을 이용한 실시간 강의 방식으로 진행된 강의에서는 화면공유를 통해 강의형식으로 앞서 말씀드린 내용들에 대한 설명을 진행했습니다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E25E8-CF08-4EAB-963D-5A7F97FE563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102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중요하다고 여겨지는 각종 용어에 대해 정리하면서</a:t>
            </a:r>
            <a:r>
              <a:rPr lang="en-US" altLang="ko-KR" dirty="0"/>
              <a:t>, </a:t>
            </a:r>
            <a:r>
              <a:rPr lang="ko-KR" altLang="en-US" dirty="0"/>
              <a:t>수업 과정을 </a:t>
            </a:r>
            <a:r>
              <a:rPr lang="ko-KR" altLang="en-US" dirty="0" err="1"/>
              <a:t>따라가는데에</a:t>
            </a:r>
            <a:r>
              <a:rPr lang="ko-KR" altLang="en-US" dirty="0"/>
              <a:t> 용어상 혼돈이 없도록 하였습니다</a:t>
            </a:r>
            <a:r>
              <a:rPr lang="en-US" altLang="ko-KR" dirty="0"/>
              <a:t>. </a:t>
            </a:r>
            <a:r>
              <a:rPr lang="ko-KR" altLang="en-US" dirty="0"/>
              <a:t>본 강의에서 사용한 강의 교안은 첨부한 링크를 통해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E25E8-CF08-4EAB-963D-5A7F97FE563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844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튜터링과정</a:t>
            </a:r>
            <a:r>
              <a:rPr lang="ko-KR" altLang="en-US" dirty="0"/>
              <a:t> 전체 목표인 메타인지 활성화를 위하여 웹 개발자 로드맵에 대한 설명이 있었습니다</a:t>
            </a:r>
            <a:r>
              <a:rPr lang="en-US" altLang="ko-KR" dirty="0"/>
              <a:t>. </a:t>
            </a:r>
            <a:r>
              <a:rPr lang="ko-KR" altLang="en-US" dirty="0"/>
              <a:t>웹 개발자 로드맵이란</a:t>
            </a:r>
            <a:r>
              <a:rPr lang="en-US" altLang="ko-KR" dirty="0"/>
              <a:t>, </a:t>
            </a:r>
            <a:r>
              <a:rPr lang="ko-KR" altLang="en-US" dirty="0"/>
              <a:t>현업에서 개발자로 일하고자 한다면 거쳐야 하는 기술 과정들을 쭉 나열해둔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E25E8-CF08-4EAB-963D-5A7F97FE563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646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회자 멘토링에서는 가장 기본적으로 웹을 이루는 요소인 </a:t>
            </a:r>
            <a:r>
              <a:rPr lang="en-US" altLang="ko-KR" dirty="0"/>
              <a:t>HTML </a:t>
            </a:r>
            <a:r>
              <a:rPr lang="ko-KR" altLang="en-US" dirty="0"/>
              <a:t>태그에 대해서 학습했습니다</a:t>
            </a:r>
            <a:r>
              <a:rPr lang="en-US" altLang="ko-KR" dirty="0"/>
              <a:t>.  </a:t>
            </a:r>
            <a:r>
              <a:rPr lang="ko-KR" altLang="en-US" dirty="0"/>
              <a:t>이를 이용해서 페이지를 만들 수 있도록 실습을 통해 지도하였습니다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E25E8-CF08-4EAB-963D-5A7F97FE563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865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강의 캡쳐입니다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E25E8-CF08-4EAB-963D-5A7F97FE563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415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실습은 다시 한 번 실시간 화면 공유를 통해 라이브 코딩 하는 방식으로 진행하였습니다</a:t>
            </a:r>
            <a:r>
              <a:rPr lang="en-US" altLang="ko-KR" dirty="0"/>
              <a:t>! </a:t>
            </a:r>
            <a:r>
              <a:rPr lang="ko-KR" altLang="en-US" dirty="0"/>
              <a:t>이렇게 실습을 통해 학생들이 만든 페이지는 링크를 통해 볼 수 있습니다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BE25E8-CF08-4EAB-963D-5A7F97FE563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48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7D93C-FD40-49EC-ADF9-3DDF4E7759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DEBE19-EB08-440E-A71A-7BEF4D584A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3596E7-466A-4FDD-BF39-6441563C1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26CBD-B44D-4CFE-881D-8056C7DD48A7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5228A1-0222-415F-9A28-F405B8A01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9A5CBB-939A-4E28-BF64-2638441E0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6D9EB-24EE-481F-9C72-96B68D933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734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D5CA8D-5FC1-4381-B589-0F76B4DC2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374C57-DFBB-462F-8C04-680AD012D9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49FB82-A6E6-4F59-B5BE-B42062802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26CBD-B44D-4CFE-881D-8056C7DD48A7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59FD6A-BE9D-47D5-BEC0-97C772341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24271A-0050-4B2E-A6A2-E1AF98556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6D9EB-24EE-481F-9C72-96B68D933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420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D101AB7-2A9E-4F79-8028-684BAAAE45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1093201-A657-4002-AB7C-3658490046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F3069F-25B8-4509-9E3F-86DE529C5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26CBD-B44D-4CFE-881D-8056C7DD48A7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4BEC4F-4468-4D41-926C-E3020A883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F2669A-B139-43DA-A96B-CCBB958F4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6D9EB-24EE-481F-9C72-96B68D933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818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EE701-8E85-472A-B312-3140959F3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F08F33-16E5-4596-9847-1ED14265F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A72287-7E89-4F4F-9C11-62F0BC308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26CBD-B44D-4CFE-881D-8056C7DD48A7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2477D1-34A3-4BD7-BC4C-D1C9F65EC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761929-F759-4BEA-BCB5-57B91F211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6D9EB-24EE-481F-9C72-96B68D933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385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366-B952-4ADB-AD97-19E6BF0A4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250989-C36B-482D-ADBC-EEB594102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2B45D0-AD0B-4BE3-9116-26AD8C568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26CBD-B44D-4CFE-881D-8056C7DD48A7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E6C766-95A3-4D3F-AD76-616E11FF9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324A7A-E2C9-4B14-A01F-AB5F70C4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6D9EB-24EE-481F-9C72-96B68D933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892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90310A-4839-48EF-8D03-26C285940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EF2941-6836-4DE9-8BF8-7672F938F7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C9A9A6-894A-4FCC-96E3-14B5145B1B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5F478B-1FDC-4D9E-89B1-F3BDA8A32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26CBD-B44D-4CFE-881D-8056C7DD48A7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F3FB30-C928-4F89-9CA2-60173DD43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B1CD6C-FF94-4FD3-BE88-3F4FD82DF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6D9EB-24EE-481F-9C72-96B68D933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493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9F21F1-5FD3-4A99-8EC0-993164491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4F925B-1178-46C2-8EA8-EDA43E93B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CFB253-F381-466B-B4A2-2A42F18CFF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7994AF8-A7B2-45A9-800C-4DA80208D5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CA52263-A48E-440A-88A2-73E5811CFB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664EDC-7A45-4FAC-961C-CC1FD0D09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26CBD-B44D-4CFE-881D-8056C7DD48A7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EC95908-2DBE-4709-8105-3E35665C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2DD9E1B-8486-48DF-B8CD-5A21BC7BE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6D9EB-24EE-481F-9C72-96B68D933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252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11FC30-4A98-45B3-A808-8D623D09B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AF2F492-7CA3-4171-9431-82D086FFD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26CBD-B44D-4CFE-881D-8056C7DD48A7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5FC51EF-0795-4783-96FF-19DC51E4D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9BB079-F071-4D6E-AF78-9B9188607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6D9EB-24EE-481F-9C72-96B68D933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582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B7827C2-553E-4C8A-A7D8-40677D445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26CBD-B44D-4CFE-881D-8056C7DD48A7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DB90555-AB94-4909-A9C6-67D325AC4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DC68F2-19AA-4AEB-891E-EFCFD9586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6D9EB-24EE-481F-9C72-96B68D933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85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CD925-6E58-42CA-96B8-5754D3F2A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7E951D-4EC6-41D1-8F30-07EEEFB61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75628F-D3D4-40F9-8FBB-D6B888EBAA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E1DC11-5434-4CF8-B1A9-FCF99CB55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26CBD-B44D-4CFE-881D-8056C7DD48A7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5035C0-E3A5-473E-8943-218917667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C73BCD-96A4-4C21-AF70-57C0BE9FE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6D9EB-24EE-481F-9C72-96B68D933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658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356B68-70AE-42B1-B07F-6807CD0C0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6EB9FCF-81E3-4121-8989-E8BE613AC2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EAE42E-EAC2-4D05-A91C-FF73F1D248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241827-9CC6-4AC4-ACD6-AA3417B94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26CBD-B44D-4CFE-881D-8056C7DD48A7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B77EEE-BD40-46CD-99E2-B56228E23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9657B6-10DA-4296-8DA4-01D3C1787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6D9EB-24EE-481F-9C72-96B68D933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404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A1451D7-5B08-4BD6-9A1E-356B5D8DF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7CE50E-111A-4F37-85E1-D655E148D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A88696-2E0A-42CC-BC7E-A83DC1FC1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E26CBD-B44D-4CFE-881D-8056C7DD48A7}" type="datetimeFigureOut">
              <a:rPr lang="ko-KR" altLang="en-US" smtClean="0"/>
              <a:t>2020-07-21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B0C072-6C5C-4C6F-99E6-CBD022BA64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5D4243-E38C-44E7-B570-295326A7E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6D9EB-24EE-481F-9C72-96B68D933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144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uspic7.github.io/cau-tutoring-2020/2%EC%A3%BC%EC%B0%A8/index.htm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uspic7/cau-tutoring-2020/blob/master/3%EC%A3%BC%EC%B0%A8/CSS.pptx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uspic7.github.io/cau-tutoring-2020/3%EC%A3%BC%EC%B0%A8/index.html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lukeout.github.io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uspic7.github.io/cau-tutoring-2020/4%EC%A3%BC%EC%B0%A8/index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uspic7/cau-tutoring-2020/blob/master/1%EC%A3%BC%EC%B0%A8/1%EC%A3%BC%EC%B0%A8%20%EA%B0%95%EC%9D%98%EC%9E%90%EB%A3%8C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uspic7/cau-tutoring-2020/blob/master/1%EC%A3%BC%EC%B0%A8/frontend.png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27E930-FEBC-40B0-9308-D48C1C90DFD8}"/>
              </a:ext>
            </a:extLst>
          </p:cNvPr>
          <p:cNvSpPr txBox="1"/>
          <p:nvPr/>
        </p:nvSpPr>
        <p:spPr>
          <a:xfrm>
            <a:off x="7093323" y="2659559"/>
            <a:ext cx="4626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 </a:t>
            </a:r>
            <a:r>
              <a:rPr lang="ko-KR" altLang="en-US" sz="4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튜터링</a:t>
            </a:r>
            <a:r>
              <a:rPr lang="ko-KR" altLang="en-US" sz="4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4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4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명돈</a:t>
            </a:r>
            <a:r>
              <a:rPr lang="en-US" altLang="ko-KR" sz="4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DAE9E-F8E8-4072-B042-F4BC55A61CCB}"/>
              </a:ext>
            </a:extLst>
          </p:cNvPr>
          <p:cNvSpPr txBox="1"/>
          <p:nvPr/>
        </p:nvSpPr>
        <p:spPr>
          <a:xfrm>
            <a:off x="8412595" y="3429000"/>
            <a:ext cx="3307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웹 프로그래밍 </a:t>
            </a:r>
            <a:r>
              <a:rPr lang="ko-KR" altLang="en-US" sz="2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튜터링</a:t>
            </a:r>
            <a:endParaRPr lang="en-US" altLang="ko-KR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DEBD7D-61F6-46E7-891E-338434B4E232}"/>
              </a:ext>
            </a:extLst>
          </p:cNvPr>
          <p:cNvSpPr txBox="1"/>
          <p:nvPr/>
        </p:nvSpPr>
        <p:spPr>
          <a:xfrm>
            <a:off x="353318" y="6270811"/>
            <a:ext cx="46858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튜터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최명원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튜티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강지인 김소현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이보림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이상화 이승연 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1070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82597-E306-4763-82A8-7FF5D6E8E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 err="1"/>
              <a:t>회차</a:t>
            </a:r>
            <a:r>
              <a:rPr lang="ko-KR" altLang="en-US" dirty="0"/>
              <a:t> 활동 소개 </a:t>
            </a:r>
            <a:r>
              <a:rPr lang="en-US" altLang="ko-KR" dirty="0"/>
              <a:t>– </a:t>
            </a:r>
            <a:r>
              <a:rPr lang="ko-KR" altLang="en-US" dirty="0"/>
              <a:t>강의</a:t>
            </a:r>
          </a:p>
        </p:txBody>
      </p:sp>
      <p:pic>
        <p:nvPicPr>
          <p:cNvPr id="7" name="내용 개체 틀 6" descr="사진, 화면, 모니터, 사람이(가) 표시된 사진&#10;&#10;자동 생성된 설명">
            <a:extLst>
              <a:ext uri="{FF2B5EF4-FFF2-40B4-BE49-F238E27FC236}">
                <a16:creationId xmlns:a16="http://schemas.microsoft.com/office/drawing/2014/main" id="{B0FCD5FA-BDD5-45FE-A004-F07CFB21C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211943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82597-E306-4763-82A8-7FF5D6E8E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 err="1"/>
              <a:t>회차</a:t>
            </a:r>
            <a:r>
              <a:rPr lang="ko-KR" altLang="en-US" dirty="0"/>
              <a:t> 활동 소개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511E968-0C80-4355-A052-FF25AE378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4430" y="1816198"/>
            <a:ext cx="8473193" cy="435133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59CCC33-59E4-4882-AD4C-45C297B51928}"/>
              </a:ext>
            </a:extLst>
          </p:cNvPr>
          <p:cNvSpPr/>
          <p:nvPr/>
        </p:nvSpPr>
        <p:spPr>
          <a:xfrm>
            <a:off x="9606733" y="4908289"/>
            <a:ext cx="243129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ko-KR" dirty="0">
                <a:hlinkClick r:id="rId4"/>
              </a:rPr>
              <a:t>https://auspic7.github.io/cau-tutoring-2020/2%EC%A3%BC%EC%B0%A8/index.html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2646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82597-E306-4763-82A8-7FF5D6E8E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 err="1"/>
              <a:t>회차</a:t>
            </a:r>
            <a:r>
              <a:rPr lang="ko-KR" altLang="en-US" dirty="0"/>
              <a:t> 활동 소개 </a:t>
            </a:r>
            <a:r>
              <a:rPr lang="en-US" altLang="ko-KR" dirty="0"/>
              <a:t>– </a:t>
            </a:r>
            <a:r>
              <a:rPr lang="ko-KR" altLang="en-US" dirty="0"/>
              <a:t>목표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253DF6-FE8E-4531-99E6-DD1F40621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 latinLnBrk="0"/>
            <a:r>
              <a:rPr lang="ko-KR" altLang="en-US" dirty="0"/>
              <a:t>실습을 통해 </a:t>
            </a:r>
            <a:r>
              <a:rPr lang="en-US" altLang="ko-KR" dirty="0"/>
              <a:t>HTML </a:t>
            </a:r>
            <a:r>
              <a:rPr lang="ko-KR" altLang="en-US" dirty="0"/>
              <a:t>태그의 계층 구조에 대해 학습한다</a:t>
            </a:r>
            <a:r>
              <a:rPr lang="en-US" altLang="ko-KR" dirty="0"/>
              <a:t>.</a:t>
            </a:r>
          </a:p>
          <a:p>
            <a:pPr fontAlgn="base" latinLnBrk="0"/>
            <a:r>
              <a:rPr lang="en-US" altLang="ko-KR" dirty="0"/>
              <a:t>CSS </a:t>
            </a:r>
            <a:r>
              <a:rPr lang="ko-KR" altLang="en-US" dirty="0"/>
              <a:t>기본에 대해 실습한다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3094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82597-E306-4763-82A8-7FF5D6E8E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회차 활동 소개 </a:t>
            </a:r>
            <a:r>
              <a:rPr lang="en-US" altLang="ko-KR"/>
              <a:t>– </a:t>
            </a:r>
            <a:r>
              <a:rPr lang="ko-KR" altLang="en-US"/>
              <a:t>강의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3618E02-30C0-42B9-B781-92B70151D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42843" y="1825625"/>
            <a:ext cx="7706314" cy="435133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9322064-75D9-43FC-A4F2-EF4EEA52ADFA}"/>
              </a:ext>
            </a:extLst>
          </p:cNvPr>
          <p:cNvSpPr/>
          <p:nvPr/>
        </p:nvSpPr>
        <p:spPr>
          <a:xfrm>
            <a:off x="9949157" y="4001294"/>
            <a:ext cx="205190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ko-KR" dirty="0">
                <a:hlinkClick r:id="rId4"/>
              </a:rPr>
              <a:t>https://github.com/auspic7/cau-tutoring-2020/blob/master/3%EC%A3%BC%EC%B0%A8/CSS.pptx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6037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82597-E306-4763-82A8-7FF5D6E8E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회차 활동 소개 </a:t>
            </a:r>
            <a:r>
              <a:rPr lang="en-US" altLang="ko-KR"/>
              <a:t>– </a:t>
            </a:r>
            <a:r>
              <a:rPr lang="ko-KR" altLang="en-US"/>
              <a:t>강의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74E7453-9F73-4D4D-BB14-AF698E8B3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48244" y="1825625"/>
            <a:ext cx="80955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802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82597-E306-4763-82A8-7FF5D6E8E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회차 활동 소개 </a:t>
            </a:r>
            <a:r>
              <a:rPr lang="en-US" altLang="ko-KR"/>
              <a:t>– </a:t>
            </a:r>
            <a:r>
              <a:rPr lang="ko-KR" altLang="en-US"/>
              <a:t>강의</a:t>
            </a:r>
            <a:endParaRPr lang="ko-KR" altLang="en-US" dirty="0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A30D8B6B-3BF0-4595-A450-B6783A614C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76454"/>
            <a:ext cx="8803549" cy="435133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7D139F1-961A-4BED-A06D-9A68247E34CC}"/>
              </a:ext>
            </a:extLst>
          </p:cNvPr>
          <p:cNvSpPr/>
          <p:nvPr/>
        </p:nvSpPr>
        <p:spPr>
          <a:xfrm>
            <a:off x="9640420" y="5127463"/>
            <a:ext cx="25326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ko-KR" dirty="0">
                <a:hlinkClick r:id="rId4"/>
              </a:rPr>
              <a:t>https://auspic7.github.io/cau-tutoring-2020/3%EC%A3%BC%EC%B0%A8/index.html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3560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82597-E306-4763-82A8-7FF5D6E8E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 err="1"/>
              <a:t>회차</a:t>
            </a:r>
            <a:r>
              <a:rPr lang="ko-KR" altLang="en-US" dirty="0"/>
              <a:t> 활동 소개 </a:t>
            </a:r>
            <a:r>
              <a:rPr lang="en-US" altLang="ko-KR" dirty="0"/>
              <a:t>– </a:t>
            </a:r>
            <a:r>
              <a:rPr lang="ko-KR" altLang="en-US" dirty="0"/>
              <a:t>목표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253DF6-FE8E-4531-99E6-DD1F40621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 latinLnBrk="0"/>
            <a:r>
              <a:rPr lang="ko-KR" altLang="en-US" dirty="0"/>
              <a:t>스스로 개발환경 설정을 하는 법을 배운다</a:t>
            </a:r>
            <a:r>
              <a:rPr lang="en-US" altLang="ko-KR" dirty="0"/>
              <a:t>.</a:t>
            </a:r>
          </a:p>
          <a:p>
            <a:pPr fontAlgn="base" latinLnBrk="0"/>
            <a:r>
              <a:rPr lang="en-US" altLang="ko-KR" dirty="0"/>
              <a:t>CSS </a:t>
            </a:r>
            <a:r>
              <a:rPr lang="ko-KR" altLang="en-US" dirty="0"/>
              <a:t>선택자를 능동적으로 작성하는 방법에 대해 배운다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3012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EE2F6F-E9E6-46E8-8B0E-F43418B4D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주차 활동 소개 </a:t>
            </a:r>
            <a:r>
              <a:rPr lang="en-US" altLang="ko-KR" dirty="0"/>
              <a:t>– </a:t>
            </a:r>
            <a:r>
              <a:rPr lang="ko-KR" altLang="en-US" dirty="0"/>
              <a:t>과제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27E820A-018A-4585-AA63-DFA6CFAA8B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1829" y="1872759"/>
            <a:ext cx="8878394" cy="435133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15C0CB8-AE59-437F-9EA8-CCCF1BB3DFB5}"/>
              </a:ext>
            </a:extLst>
          </p:cNvPr>
          <p:cNvSpPr/>
          <p:nvPr/>
        </p:nvSpPr>
        <p:spPr>
          <a:xfrm>
            <a:off x="8813171" y="6308209"/>
            <a:ext cx="29137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ko-KR" dirty="0">
                <a:hlinkClick r:id="rId4"/>
              </a:rPr>
              <a:t>http://flukeout.github.io/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2726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EE2F6F-E9E6-46E8-8B0E-F43418B4D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주차 활동 소개 </a:t>
            </a:r>
            <a:r>
              <a:rPr lang="en-US" altLang="ko-KR" dirty="0"/>
              <a:t>– </a:t>
            </a:r>
            <a:r>
              <a:rPr lang="ko-KR" altLang="en-US" dirty="0"/>
              <a:t>과제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762015-E7E5-437B-A435-2BD263804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09404"/>
            <a:ext cx="6270517" cy="31330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E87EB7C-F037-4EE2-A503-865046947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5258" y="3385401"/>
            <a:ext cx="5093133" cy="3429000"/>
          </a:xfrm>
          <a:prstGeom prst="rect">
            <a:avLst/>
          </a:prstGeom>
        </p:spPr>
      </p:pic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F1BA1CF6-C716-467D-868B-B80D76FACA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270516" y="1966824"/>
            <a:ext cx="5833499" cy="3175657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91F12B2B-FF66-40F7-ACB1-74A2E94A9A73}"/>
              </a:ext>
            </a:extLst>
          </p:cNvPr>
          <p:cNvSpPr/>
          <p:nvPr/>
        </p:nvSpPr>
        <p:spPr>
          <a:xfrm>
            <a:off x="1824990" y="2122170"/>
            <a:ext cx="1139190" cy="4876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EB7FDF2-DBC3-4C5D-B32F-4E4DD21526FF}"/>
              </a:ext>
            </a:extLst>
          </p:cNvPr>
          <p:cNvSpPr/>
          <p:nvPr/>
        </p:nvSpPr>
        <p:spPr>
          <a:xfrm>
            <a:off x="11016124" y="2487930"/>
            <a:ext cx="258333" cy="243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988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82597-E306-4763-82A8-7FF5D6E8E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 err="1"/>
              <a:t>회차</a:t>
            </a:r>
            <a:r>
              <a:rPr lang="ko-KR" altLang="en-US" dirty="0"/>
              <a:t> 활동 소개 </a:t>
            </a:r>
            <a:r>
              <a:rPr lang="en-US" altLang="ko-KR" dirty="0"/>
              <a:t>– </a:t>
            </a:r>
            <a:r>
              <a:rPr lang="ko-KR" altLang="en-US" dirty="0"/>
              <a:t>목표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253DF6-FE8E-4531-99E6-DD1F40621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 latinLnBrk="0"/>
            <a:r>
              <a:rPr lang="ko-KR" altLang="en-US" sz="2400" dirty="0" err="1"/>
              <a:t>그동한</a:t>
            </a:r>
            <a:r>
              <a:rPr lang="ko-KR" altLang="en-US" sz="2400" dirty="0"/>
              <a:t> 배운 실습과정들을 바탕으로 자신만의 홈페이지를 제작할 수 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76065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사람, 테이블, 전면, 안경이(가) 표시된 사진&#10;&#10;자동 생성된 설명">
            <a:extLst>
              <a:ext uri="{FF2B5EF4-FFF2-40B4-BE49-F238E27FC236}">
                <a16:creationId xmlns:a16="http://schemas.microsoft.com/office/drawing/2014/main" id="{7894E788-A078-4410-BE07-64FCCB86D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32572"/>
            <a:ext cx="2524125" cy="2524125"/>
          </a:xfrm>
          <a:prstGeom prst="ellipse">
            <a:avLst/>
          </a:prstGeom>
          <a:ln w="3175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6D26B768-5D30-491C-86CD-711FEB02D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 err="1"/>
              <a:t>튜터</a:t>
            </a:r>
            <a:r>
              <a:rPr lang="ko-KR" altLang="en-US" dirty="0"/>
              <a:t>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350A5D-61BD-43EB-A9D9-1F7B44F713F8}"/>
              </a:ext>
            </a:extLst>
          </p:cNvPr>
          <p:cNvSpPr txBox="1"/>
          <p:nvPr/>
        </p:nvSpPr>
        <p:spPr>
          <a:xfrm>
            <a:off x="4041535" y="2226744"/>
            <a:ext cx="1165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accent5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최명원</a:t>
            </a:r>
            <a:endParaRPr lang="en-US" altLang="ko-KR" sz="2800" dirty="0">
              <a:solidFill>
                <a:schemeClr val="accent5">
                  <a:lumMod val="5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A6266CA-5D28-4BB7-989A-E40740705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1535" y="2834924"/>
            <a:ext cx="7312265" cy="2021773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과학기술정보통신부 </a:t>
            </a:r>
            <a:r>
              <a:rPr lang="en-US" altLang="ko-KR" sz="2000" dirty="0"/>
              <a:t>SW</a:t>
            </a:r>
            <a:r>
              <a:rPr lang="ko-KR" altLang="en-US" sz="2000" dirty="0" err="1"/>
              <a:t>마에스트로과정</a:t>
            </a:r>
            <a:r>
              <a:rPr lang="ko-KR" altLang="en-US" sz="2000" dirty="0"/>
              <a:t> 팀장</a:t>
            </a:r>
            <a:endParaRPr lang="en-US" altLang="ko-KR" sz="2000" dirty="0"/>
          </a:p>
          <a:p>
            <a:r>
              <a:rPr lang="ko-KR" altLang="en-US" sz="2000" dirty="0"/>
              <a:t>한국디지털미디어고등학교 웹프로그래밍과 졸업</a:t>
            </a:r>
            <a:endParaRPr lang="en-US" altLang="ko-KR" sz="2000" dirty="0"/>
          </a:p>
          <a:p>
            <a:r>
              <a:rPr lang="ko-KR" altLang="en-US" sz="2000" dirty="0"/>
              <a:t>컴퓨터 과학 연구동아리 </a:t>
            </a:r>
            <a:r>
              <a:rPr lang="en-US" altLang="ko-KR" sz="2000" dirty="0"/>
              <a:t>'Aperture’ </a:t>
            </a:r>
            <a:r>
              <a:rPr lang="ko-KR" altLang="en-US" sz="2000" dirty="0"/>
              <a:t>동아리장</a:t>
            </a:r>
            <a:endParaRPr lang="en-US" altLang="ko-KR" sz="2000" dirty="0"/>
          </a:p>
          <a:p>
            <a:r>
              <a:rPr lang="ko-KR" altLang="en-US" sz="2000" dirty="0"/>
              <a:t>코딩 교육 동아리 </a:t>
            </a:r>
            <a:r>
              <a:rPr lang="en-US" altLang="ko-KR" sz="2000" dirty="0"/>
              <a:t>IT Factory Coin </a:t>
            </a:r>
            <a:r>
              <a:rPr lang="ko-KR" altLang="en-US" sz="2000" dirty="0"/>
              <a:t>문제 출제자</a:t>
            </a:r>
            <a:endParaRPr lang="en-US" altLang="ko-KR" sz="2000" dirty="0"/>
          </a:p>
          <a:p>
            <a:r>
              <a:rPr lang="ko-KR" altLang="en-US" sz="2000" dirty="0"/>
              <a:t>중앙대학교 소프트웨어학부 </a:t>
            </a:r>
            <a:r>
              <a:rPr lang="en-US" altLang="ko-KR" sz="2000" dirty="0"/>
              <a:t>3</a:t>
            </a:r>
            <a:r>
              <a:rPr lang="ko-KR" altLang="en-US" sz="2000" dirty="0"/>
              <a:t>학년 재학</a:t>
            </a:r>
            <a:endParaRPr lang="en-US" altLang="ko-KR" sz="20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05262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82597-E306-4763-82A8-7FF5D6E8E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 err="1"/>
              <a:t>회차</a:t>
            </a:r>
            <a:r>
              <a:rPr lang="ko-KR" altLang="en-US" dirty="0"/>
              <a:t> 활동 소개 </a:t>
            </a:r>
            <a:r>
              <a:rPr lang="en-US" altLang="ko-KR" dirty="0"/>
              <a:t>–  </a:t>
            </a:r>
            <a:r>
              <a:rPr lang="ko-KR" altLang="en-US" dirty="0"/>
              <a:t>레이아웃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F679145-96FA-4D61-B1DE-9E23D56E1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8538" y="1806772"/>
            <a:ext cx="60059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51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82597-E306-4763-82A8-7FF5D6E8E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 err="1"/>
              <a:t>회차</a:t>
            </a:r>
            <a:r>
              <a:rPr lang="ko-KR" altLang="en-US" dirty="0"/>
              <a:t> 활동 소개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C0C89D5-9E89-4009-8D21-A59F619CC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09231" y="1825625"/>
            <a:ext cx="717353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464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82597-E306-4763-82A8-7FF5D6E8E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 err="1"/>
              <a:t>회차</a:t>
            </a:r>
            <a:r>
              <a:rPr lang="ko-KR" altLang="en-US" dirty="0"/>
              <a:t> 활동 소개 </a:t>
            </a:r>
            <a:r>
              <a:rPr lang="en-US" altLang="ko-KR" dirty="0"/>
              <a:t>– </a:t>
            </a:r>
            <a:r>
              <a:rPr lang="ko-KR" altLang="en-US" dirty="0"/>
              <a:t>클론 코딩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FEFFD2B-CE32-495E-B2A0-A71C0AA30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5783" y="1957600"/>
            <a:ext cx="7173537" cy="435133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BE6355B-E5F9-4F97-B5FB-95CE217A4E08}"/>
              </a:ext>
            </a:extLst>
          </p:cNvPr>
          <p:cNvSpPr/>
          <p:nvPr/>
        </p:nvSpPr>
        <p:spPr>
          <a:xfrm>
            <a:off x="8496693" y="5108609"/>
            <a:ext cx="27871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ko-KR" dirty="0">
                <a:hlinkClick r:id="rId4"/>
              </a:rPr>
              <a:t>https://auspic7.github.io/cau-tutoring-2020/4%EC%A3%BC%EC%B0%A8/index.html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8339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E2960B-413C-4BC0-98B7-5B92272C8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성과 </a:t>
            </a:r>
            <a:r>
              <a:rPr lang="en-US" altLang="ko-KR" dirty="0"/>
              <a:t>– </a:t>
            </a:r>
            <a:r>
              <a:rPr lang="ko-KR" altLang="en-US" dirty="0"/>
              <a:t>목표 달성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C46083-B660-4BBC-9C36-CB06A755A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A18258-17BC-4768-9661-D22286B61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489" y="1534226"/>
            <a:ext cx="7104552" cy="19946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20B18A0-3AEA-44C7-86E6-C827F6844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724" y="3528857"/>
            <a:ext cx="7182082" cy="311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8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E2960B-413C-4BC0-98B7-5B92272C8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성과 </a:t>
            </a:r>
            <a:r>
              <a:rPr lang="en-US" altLang="ko-KR" dirty="0"/>
              <a:t>– </a:t>
            </a:r>
            <a:r>
              <a:rPr lang="ko-KR" altLang="en-US" dirty="0" err="1"/>
              <a:t>최명원</a:t>
            </a:r>
            <a:r>
              <a:rPr lang="ko-KR" altLang="en-US" dirty="0"/>
              <a:t> 목표 달성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C46083-B660-4BBC-9C36-CB06A755A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코로나로 인해 영상 강의를 만들고 화상 강의를 통해 </a:t>
            </a:r>
            <a:r>
              <a:rPr lang="ko-KR" altLang="en-US" dirty="0" err="1"/>
              <a:t>튜터링을</a:t>
            </a:r>
            <a:r>
              <a:rPr lang="ko-KR" altLang="en-US" dirty="0"/>
              <a:t> 진행하게 되었는데</a:t>
            </a:r>
            <a:r>
              <a:rPr lang="en-US" altLang="ko-KR" dirty="0"/>
              <a:t>, </a:t>
            </a:r>
            <a:r>
              <a:rPr lang="ko-KR" altLang="en-US" dirty="0"/>
              <a:t>녹음부터 영상 편집까지 혼자 진행하며 강의를 만든 것은 또 색다른 경험이 되었습니다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튜티들이</a:t>
            </a:r>
            <a:r>
              <a:rPr lang="ko-KR" altLang="en-US" dirty="0"/>
              <a:t> 적극적으로 참여해 주어서 기뻤습니다</a:t>
            </a:r>
            <a:r>
              <a:rPr lang="en-US" altLang="ko-KR" dirty="0"/>
              <a:t>. </a:t>
            </a:r>
            <a:r>
              <a:rPr lang="ko-KR" altLang="en-US" dirty="0"/>
              <a:t>기회가 된다면 또 참여하고 싶네요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0B18A0-3AEA-44C7-86E6-C827F68443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792"/>
          <a:stretch/>
        </p:blipFill>
        <p:spPr>
          <a:xfrm>
            <a:off x="2504959" y="1615975"/>
            <a:ext cx="7182082" cy="119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691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E2960B-413C-4BC0-98B7-5B92272C8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성과 </a:t>
            </a:r>
            <a:r>
              <a:rPr lang="en-US" altLang="ko-KR" dirty="0"/>
              <a:t>– </a:t>
            </a:r>
            <a:r>
              <a:rPr lang="ko-KR" altLang="en-US" dirty="0"/>
              <a:t>강지인 목표 달성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C46083-B660-4BBC-9C36-CB06A755A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평소에 친한 친구들이 다같이 웹에 대한 수업도 듣고 직접 페이지를 만드는 실습을 하는 등 학술적인 활동을 진행하니 더 </a:t>
            </a:r>
            <a:r>
              <a:rPr lang="ko-KR" altLang="en-US" dirty="0" err="1"/>
              <a:t>뜻깊고</a:t>
            </a:r>
            <a:r>
              <a:rPr lang="ko-KR" altLang="en-US" dirty="0"/>
              <a:t> 재미있게 공부를 한 것 같습니다</a:t>
            </a:r>
            <a:r>
              <a:rPr lang="en-US" altLang="ko-KR" dirty="0"/>
              <a:t>. </a:t>
            </a:r>
            <a:r>
              <a:rPr lang="ko-KR" altLang="en-US" dirty="0"/>
              <a:t>원래는 혼자라도 웹 공부를 </a:t>
            </a:r>
            <a:r>
              <a:rPr lang="ko-KR" altLang="en-US" dirty="0" err="1"/>
              <a:t>해야겠다고</a:t>
            </a:r>
            <a:r>
              <a:rPr lang="ko-KR" altLang="en-US" dirty="0"/>
              <a:t> 생각하고 있었습니다</a:t>
            </a:r>
            <a:r>
              <a:rPr lang="en-US" altLang="ko-KR" dirty="0"/>
              <a:t>. </a:t>
            </a:r>
            <a:r>
              <a:rPr lang="ko-KR" altLang="en-US" dirty="0"/>
              <a:t>그런데 마침 </a:t>
            </a:r>
            <a:r>
              <a:rPr lang="ko-KR" altLang="en-US" dirty="0" err="1"/>
              <a:t>튜터링을</a:t>
            </a:r>
            <a:r>
              <a:rPr lang="ko-KR" altLang="en-US" dirty="0"/>
              <a:t> 통해 웹 공부를 다같이 하자고 해서 참여했는데</a:t>
            </a:r>
            <a:r>
              <a:rPr lang="en-US" altLang="ko-KR" dirty="0"/>
              <a:t>, </a:t>
            </a:r>
            <a:r>
              <a:rPr lang="ko-KR" altLang="en-US" dirty="0"/>
              <a:t>혼자 공부하는 것 보다 더 다양하고 흥미롭게 공부하여 훨씬 유익한 시간이었습니다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0B18A0-3AEA-44C7-86E6-C827F68443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834" b="47622"/>
          <a:stretch/>
        </p:blipFill>
        <p:spPr>
          <a:xfrm>
            <a:off x="2504959" y="1690688"/>
            <a:ext cx="7182082" cy="54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899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E2960B-413C-4BC0-98B7-5B92272C8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성과 </a:t>
            </a:r>
            <a:r>
              <a:rPr lang="en-US" altLang="ko-KR" dirty="0"/>
              <a:t>– </a:t>
            </a:r>
            <a:r>
              <a:rPr lang="ko-KR" altLang="en-US" dirty="0"/>
              <a:t>김소현 목표 달성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C46083-B660-4BBC-9C36-CB06A755A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9100"/>
            <a:ext cx="10515600" cy="4351338"/>
          </a:xfrm>
        </p:spPr>
        <p:txBody>
          <a:bodyPr/>
          <a:lstStyle/>
          <a:p>
            <a:r>
              <a:rPr lang="ko-KR" altLang="en-US"/>
              <a:t>처음에는 웹 자체에 관심을 가지기 보다는 학교에서 배우지 못한 분야를 다양하게 배워보고 싶은 마음에서 튜터링에 참여하였습니다</a:t>
            </a:r>
            <a:r>
              <a:rPr lang="en-US" altLang="ko-KR"/>
              <a:t>. </a:t>
            </a:r>
            <a:r>
              <a:rPr lang="ko-KR" altLang="en-US"/>
              <a:t>하지만 튜터링 수업을 들을수록 언어 문법을 배우고 자기만의 </a:t>
            </a:r>
            <a:r>
              <a:rPr lang="en-US" altLang="ko-KR"/>
              <a:t>html</a:t>
            </a:r>
            <a:r>
              <a:rPr lang="ko-KR" altLang="en-US"/>
              <a:t>을 만들어보면서 웹에 흥미를 가질 수 있었고 더 깊이</a:t>
            </a:r>
            <a:r>
              <a:rPr lang="en-US" altLang="ko-KR"/>
              <a:t>, </a:t>
            </a:r>
            <a:r>
              <a:rPr lang="ko-KR" altLang="en-US"/>
              <a:t>그리고 다른 분야도 배워보고 싶다는 생각도 생겼습니다</a:t>
            </a:r>
            <a:r>
              <a:rPr lang="en-US" altLang="ko-KR"/>
              <a:t>. </a:t>
            </a:r>
            <a:r>
              <a:rPr lang="ko-KR" altLang="en-US"/>
              <a:t>튜터링이라는 기회가 생겨 알차게 배워갔다는 느낌이 들어 너무 만족스러웠습니다</a:t>
            </a:r>
            <a:r>
              <a:rPr lang="en-US" altLang="ko-KR"/>
              <a:t>. </a:t>
            </a:r>
            <a:r>
              <a:rPr lang="ko-KR" altLang="en-US"/>
              <a:t>덕분에 다른 튜터링 기회도 생긴다면 전보다 더 적극적으로 참여할 것이고 공부하겠다는 열정을 얻었습니다</a:t>
            </a:r>
            <a:r>
              <a:rPr lang="en-US" altLang="ko-KR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0B18A0-3AEA-44C7-86E6-C827F68443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028" b="35139"/>
          <a:stretch/>
        </p:blipFill>
        <p:spPr>
          <a:xfrm>
            <a:off x="2504959" y="1690688"/>
            <a:ext cx="7182082" cy="43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264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E2960B-413C-4BC0-98B7-5B92272C8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성과 </a:t>
            </a:r>
            <a:r>
              <a:rPr lang="en-US" altLang="ko-KR" dirty="0"/>
              <a:t>– </a:t>
            </a:r>
            <a:r>
              <a:rPr lang="ko-KR" altLang="en-US" dirty="0" err="1"/>
              <a:t>이보림</a:t>
            </a:r>
            <a:r>
              <a:rPr lang="ko-KR" altLang="en-US" dirty="0"/>
              <a:t> 목표 달성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C46083-B660-4BBC-9C36-CB06A755A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98590"/>
            <a:ext cx="10515600" cy="4351338"/>
          </a:xfrm>
        </p:spPr>
        <p:txBody>
          <a:bodyPr/>
          <a:lstStyle/>
          <a:p>
            <a:r>
              <a:rPr lang="ko-KR" altLang="en-US"/>
              <a:t>처음 시작할 때 웹 프로그래밍 언어에 어떤 것들이 있는지 조차도 몰랐는데 이번 튜터링을 통해서 웹 프로그래밍 언어는 물론 구조도 알게 되었다</a:t>
            </a:r>
            <a:r>
              <a:rPr lang="en-US" altLang="ko-KR"/>
              <a:t>. </a:t>
            </a:r>
            <a:r>
              <a:rPr lang="ko-KR" altLang="en-US"/>
              <a:t>혼자 공부할 때는 중요한 개념이 중요하지 않은 개념 구별이 어려웠는데 튜터님의 강의를 들으면서 어떤 점을 중요하게 생각하면서 공부해야하는 지를 알 수 있었다</a:t>
            </a:r>
            <a:r>
              <a:rPr lang="en-US" altLang="ko-KR"/>
              <a:t>. </a:t>
            </a:r>
            <a:r>
              <a:rPr lang="ko-KR" altLang="en-US"/>
              <a:t>이번에 온라인으로 진행되어 집중력이 떨어질 것 같았으나</a:t>
            </a:r>
            <a:r>
              <a:rPr lang="en-US" altLang="ko-KR"/>
              <a:t>, </a:t>
            </a:r>
            <a:r>
              <a:rPr lang="ko-KR" altLang="en-US"/>
              <a:t>실시간 줌을 이용하거나 과제를 내주셔서 오프라인 못지 않게 많은 것을 배울 수 있었다</a:t>
            </a:r>
            <a:r>
              <a:rPr lang="en-US" altLang="ko-KR"/>
              <a:t>. </a:t>
            </a:r>
            <a:r>
              <a:rPr lang="ko-KR" altLang="en-US"/>
              <a:t>튜터링을 통하여 아직 배워야 할 것들이 많다는 것을 알게 되었으며 방향성을 알려주어서 이번 튜터링을 계기로 계속해서 배우고 싶다는 의지를 심어주었다</a:t>
            </a:r>
            <a:r>
              <a:rPr lang="en-US" altLang="ko-KR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0B18A0-3AEA-44C7-86E6-C827F68443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548" b="25355"/>
          <a:stretch/>
        </p:blipFill>
        <p:spPr>
          <a:xfrm>
            <a:off x="2504959" y="1825625"/>
            <a:ext cx="7182082" cy="25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501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E2960B-413C-4BC0-98B7-5B92272C8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성과 </a:t>
            </a:r>
            <a:r>
              <a:rPr lang="en-US" altLang="ko-KR" dirty="0"/>
              <a:t>– </a:t>
            </a:r>
            <a:r>
              <a:rPr lang="ko-KR" altLang="en-US" dirty="0"/>
              <a:t>이상화 목표 달성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C46083-B660-4BBC-9C36-CB06A755A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0B18A0-3AEA-44C7-86E6-C827F68443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606" b="16297"/>
          <a:stretch/>
        </p:blipFill>
        <p:spPr>
          <a:xfrm>
            <a:off x="2504959" y="1825625"/>
            <a:ext cx="7182082" cy="25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90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E2960B-413C-4BC0-98B7-5B92272C8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성과 </a:t>
            </a:r>
            <a:r>
              <a:rPr lang="en-US" altLang="ko-KR" dirty="0"/>
              <a:t>– </a:t>
            </a:r>
            <a:r>
              <a:rPr lang="ko-KR" altLang="en-US" dirty="0"/>
              <a:t>이승연 목표 달성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C46083-B660-4BBC-9C36-CB06A755A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2810"/>
            <a:ext cx="10515600" cy="4351338"/>
          </a:xfrm>
        </p:spPr>
        <p:txBody>
          <a:bodyPr/>
          <a:lstStyle/>
          <a:p>
            <a:r>
              <a:rPr lang="ko-KR" altLang="en-US" dirty="0"/>
              <a:t>웹에 대해서 궁금하고 알아가고 싶은 마음으로 시작했는데 </a:t>
            </a:r>
            <a:r>
              <a:rPr lang="ko-KR" altLang="en-US" dirty="0" err="1"/>
              <a:t>튜터링</a:t>
            </a:r>
            <a:r>
              <a:rPr lang="ko-KR" altLang="en-US" dirty="0"/>
              <a:t> 활동을 통해서 웹을 어떻게 만드는지 과정을 직접 경험해 본 것이 좋았다</a:t>
            </a:r>
            <a:r>
              <a:rPr lang="en-US" altLang="ko-KR" dirty="0"/>
              <a:t>. </a:t>
            </a:r>
            <a:r>
              <a:rPr lang="ko-KR" altLang="en-US" dirty="0"/>
              <a:t>혼자 웹에 대해서 알아보면서 얕은 지식으로만 </a:t>
            </a:r>
            <a:r>
              <a:rPr lang="ko-KR" altLang="en-US" dirty="0" err="1"/>
              <a:t>접근했었는데</a:t>
            </a:r>
            <a:r>
              <a:rPr lang="ko-KR" altLang="en-US" dirty="0"/>
              <a:t> </a:t>
            </a:r>
            <a:r>
              <a:rPr lang="ko-KR" altLang="en-US" dirty="0" err="1"/>
              <a:t>튜터링</a:t>
            </a:r>
            <a:r>
              <a:rPr lang="ko-KR" altLang="en-US" dirty="0"/>
              <a:t> 활동을 통해 실습까지 이어져서 심화로 배울 수 </a:t>
            </a:r>
            <a:r>
              <a:rPr lang="ko-KR" altLang="en-US" dirty="0" err="1"/>
              <a:t>있었던게</a:t>
            </a:r>
            <a:r>
              <a:rPr lang="ko-KR" altLang="en-US" dirty="0"/>
              <a:t> 좋았다</a:t>
            </a:r>
            <a:r>
              <a:rPr lang="en-US" altLang="ko-KR" dirty="0"/>
              <a:t>. </a:t>
            </a:r>
            <a:r>
              <a:rPr lang="ko-KR" altLang="en-US" dirty="0"/>
              <a:t>또 궁금했던 점을 </a:t>
            </a:r>
            <a:r>
              <a:rPr lang="ko-KR" altLang="en-US" dirty="0" err="1"/>
              <a:t>튜터의</a:t>
            </a:r>
            <a:r>
              <a:rPr lang="ko-KR" altLang="en-US" dirty="0"/>
              <a:t> 도움과 다른 </a:t>
            </a:r>
            <a:r>
              <a:rPr lang="ko-KR" altLang="en-US" dirty="0" err="1"/>
              <a:t>튜티들과의</a:t>
            </a:r>
            <a:r>
              <a:rPr lang="ko-KR" altLang="en-US" dirty="0"/>
              <a:t> 협력으로 해결할 수 </a:t>
            </a:r>
            <a:r>
              <a:rPr lang="ko-KR" altLang="en-US" dirty="0" err="1"/>
              <a:t>있었던게</a:t>
            </a:r>
            <a:r>
              <a:rPr lang="ko-KR" altLang="en-US" dirty="0"/>
              <a:t> </a:t>
            </a:r>
            <a:r>
              <a:rPr lang="ko-KR" altLang="en-US" dirty="0" err="1"/>
              <a:t>튜터링의</a:t>
            </a:r>
            <a:r>
              <a:rPr lang="ko-KR" altLang="en-US" dirty="0"/>
              <a:t> 큰 장점이라고 생각한다</a:t>
            </a:r>
            <a:r>
              <a:rPr lang="en-US" altLang="ko-KR" dirty="0"/>
              <a:t>. </a:t>
            </a:r>
            <a:r>
              <a:rPr lang="ko-KR" altLang="en-US" dirty="0"/>
              <a:t>덕분에 혼자 간단한 웹페이지를 만들 수준까지 웹을 이해할 수 있게 된 것 같다</a:t>
            </a:r>
            <a:r>
              <a:rPr lang="en-US" altLang="ko-KR" dirty="0"/>
              <a:t>. </a:t>
            </a:r>
            <a:r>
              <a:rPr lang="ko-KR" altLang="en-US" dirty="0" err="1"/>
              <a:t>튜터링으로</a:t>
            </a:r>
            <a:r>
              <a:rPr lang="ko-KR" altLang="en-US" dirty="0"/>
              <a:t> 웹에 대해서 더 흥미를 느끼고 관심이 생겼다</a:t>
            </a:r>
            <a:r>
              <a:rPr lang="en-US" altLang="ko-KR" dirty="0"/>
              <a:t>. </a:t>
            </a:r>
            <a:r>
              <a:rPr lang="ko-KR" altLang="en-US" dirty="0"/>
              <a:t>활동이 끝나더라도 더 </a:t>
            </a:r>
            <a:r>
              <a:rPr lang="ko-KR" altLang="en-US" dirty="0" err="1"/>
              <a:t>공부하고싶다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0B18A0-3AEA-44C7-86E6-C827F68443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718" b="11185"/>
          <a:stretch/>
        </p:blipFill>
        <p:spPr>
          <a:xfrm>
            <a:off x="2504959" y="1825625"/>
            <a:ext cx="7182082" cy="25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51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43B8D6-DC6B-4C80-A2C5-3755DDEE2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튜티</a:t>
            </a:r>
            <a:r>
              <a:rPr lang="ko-KR" altLang="en-US" dirty="0"/>
              <a:t>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E546CA-0220-491D-B0CF-FF493EAE0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강지인</a:t>
            </a:r>
            <a:r>
              <a:rPr lang="en-US" altLang="ko-KR" dirty="0"/>
              <a:t>: </a:t>
            </a:r>
            <a:r>
              <a:rPr lang="ko-KR" altLang="en-US" dirty="0"/>
              <a:t>중앙대학교 소프트웨어학부 </a:t>
            </a:r>
            <a:r>
              <a:rPr lang="en-US" altLang="ko-KR" dirty="0"/>
              <a:t>2</a:t>
            </a:r>
            <a:r>
              <a:rPr lang="ko-KR" altLang="en-US" dirty="0"/>
              <a:t>학년</a:t>
            </a:r>
            <a:endParaRPr lang="en-US" altLang="ko-KR" dirty="0"/>
          </a:p>
          <a:p>
            <a:r>
              <a:rPr lang="ko-KR" altLang="en-US" dirty="0"/>
              <a:t>김소현</a:t>
            </a:r>
            <a:r>
              <a:rPr lang="en-US" altLang="ko-KR" dirty="0"/>
              <a:t>: </a:t>
            </a:r>
            <a:r>
              <a:rPr lang="ko-KR" altLang="en-US" dirty="0"/>
              <a:t>중앙대학교 소프트웨어학부 </a:t>
            </a:r>
            <a:r>
              <a:rPr lang="en-US" altLang="ko-KR" dirty="0"/>
              <a:t>2</a:t>
            </a:r>
            <a:r>
              <a:rPr lang="ko-KR" altLang="en-US" dirty="0"/>
              <a:t>학년</a:t>
            </a:r>
            <a:endParaRPr lang="en-US" altLang="ko-KR" dirty="0"/>
          </a:p>
          <a:p>
            <a:r>
              <a:rPr lang="ko-KR" altLang="en-US" dirty="0" err="1"/>
              <a:t>이보림</a:t>
            </a:r>
            <a:r>
              <a:rPr lang="en-US" altLang="ko-KR" dirty="0"/>
              <a:t>: </a:t>
            </a:r>
            <a:r>
              <a:rPr lang="ko-KR" altLang="en-US" dirty="0"/>
              <a:t>중앙대학교 소프트웨어학부 </a:t>
            </a:r>
            <a:r>
              <a:rPr lang="en-US" altLang="ko-KR" dirty="0"/>
              <a:t>2</a:t>
            </a:r>
            <a:r>
              <a:rPr lang="ko-KR" altLang="en-US" dirty="0"/>
              <a:t>학년</a:t>
            </a:r>
            <a:endParaRPr lang="en-US" altLang="ko-KR" dirty="0"/>
          </a:p>
          <a:p>
            <a:r>
              <a:rPr lang="ko-KR" altLang="en-US" dirty="0"/>
              <a:t>이상화</a:t>
            </a:r>
            <a:r>
              <a:rPr lang="en-US" altLang="ko-KR" dirty="0"/>
              <a:t>: </a:t>
            </a:r>
            <a:r>
              <a:rPr lang="ko-KR" altLang="en-US" dirty="0"/>
              <a:t>중앙대학교 소프트웨어학부 </a:t>
            </a:r>
            <a:r>
              <a:rPr lang="en-US" altLang="ko-KR" dirty="0"/>
              <a:t>2</a:t>
            </a:r>
            <a:r>
              <a:rPr lang="ko-KR" altLang="en-US" dirty="0"/>
              <a:t>학년</a:t>
            </a:r>
            <a:endParaRPr lang="en-US" altLang="ko-KR" dirty="0"/>
          </a:p>
          <a:p>
            <a:r>
              <a:rPr lang="ko-KR" altLang="en-US" dirty="0"/>
              <a:t>이승연</a:t>
            </a:r>
            <a:r>
              <a:rPr lang="en-US" altLang="ko-KR" dirty="0"/>
              <a:t>: </a:t>
            </a:r>
            <a:r>
              <a:rPr lang="ko-KR" altLang="en-US" dirty="0"/>
              <a:t>중앙대학교 소프트웨어학부 </a:t>
            </a:r>
            <a:r>
              <a:rPr lang="en-US" altLang="ko-KR" dirty="0"/>
              <a:t>2</a:t>
            </a:r>
            <a:r>
              <a:rPr lang="ko-KR" altLang="en-US" dirty="0"/>
              <a:t>학년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11544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E2960B-413C-4BC0-98B7-5B92272C8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성과 </a:t>
            </a:r>
            <a:r>
              <a:rPr lang="en-US" altLang="ko-KR" dirty="0"/>
              <a:t>– </a:t>
            </a:r>
            <a:r>
              <a:rPr lang="ko-KR" altLang="en-US" dirty="0"/>
              <a:t>나만의 백과사전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C46083-B660-4BBC-9C36-CB06A755A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88415A-7F2A-4781-B261-B3DD8D178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797" y="1690689"/>
            <a:ext cx="8564406" cy="462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33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E2960B-413C-4BC0-98B7-5B92272C8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성과 </a:t>
            </a:r>
            <a:r>
              <a:rPr lang="en-US" altLang="ko-KR" dirty="0"/>
              <a:t>– </a:t>
            </a:r>
            <a:r>
              <a:rPr lang="ko-KR" altLang="en-US" dirty="0"/>
              <a:t>오픈소스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C46083-B660-4BBC-9C36-CB06A755A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783B9B-FF91-444C-B1BF-BCA964BB9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902" y="2067113"/>
            <a:ext cx="7876196" cy="386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47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E2960B-413C-4BC0-98B7-5B92272C8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노하우 </a:t>
            </a:r>
            <a:r>
              <a:rPr lang="en-US" altLang="ko-KR" dirty="0"/>
              <a:t>– </a:t>
            </a:r>
            <a:r>
              <a:rPr lang="ko-KR" altLang="en-US" dirty="0"/>
              <a:t>실습은 재미있게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1932305-5880-492C-A592-DD0935DF59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6803" y="1825625"/>
            <a:ext cx="887839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159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E2960B-413C-4BC0-98B7-5B92272C8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노하우 </a:t>
            </a:r>
            <a:r>
              <a:rPr lang="en-US" altLang="ko-KR" dirty="0"/>
              <a:t>– </a:t>
            </a:r>
            <a:r>
              <a:rPr lang="ko-KR" altLang="en-US" dirty="0"/>
              <a:t>이론과 실습을 하나로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4A01DA-35A1-49CD-A078-9B147D1B4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559" y="2537924"/>
            <a:ext cx="5457971" cy="3916837"/>
          </a:xfrm>
          <a:prstGeom prst="rect">
            <a:avLst/>
          </a:prstGeom>
        </p:spPr>
      </p:pic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D5A306F-C34D-41D9-B401-DD0E90E09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5219822" cy="2805655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8075BE70-2D17-4E32-B9B1-B980EFEDF09C}"/>
              </a:ext>
            </a:extLst>
          </p:cNvPr>
          <p:cNvSpPr/>
          <p:nvPr/>
        </p:nvSpPr>
        <p:spPr>
          <a:xfrm>
            <a:off x="5691749" y="5343579"/>
            <a:ext cx="808501" cy="5670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9128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82597-E306-4763-82A8-7FF5D6E8E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노하우 </a:t>
            </a:r>
            <a:r>
              <a:rPr lang="en-US" altLang="ko-KR" dirty="0"/>
              <a:t>– </a:t>
            </a:r>
            <a:r>
              <a:rPr lang="ko-KR" altLang="en-US" dirty="0"/>
              <a:t>실력에 맞추어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831AEE-D33C-423F-A66D-2FBD094E5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719DC20-8B17-445E-A730-E9C6064905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53" b="22984"/>
          <a:stretch/>
        </p:blipFill>
        <p:spPr>
          <a:xfrm>
            <a:off x="0" y="3818600"/>
            <a:ext cx="11162122" cy="20290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0FC80A5-C18F-4F08-A53B-63106C1FE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330" y="2075481"/>
            <a:ext cx="8065852" cy="273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3756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E2960B-413C-4BC0-98B7-5B92272C8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강점 발전</a:t>
            </a:r>
          </a:p>
        </p:txBody>
      </p:sp>
      <p:pic>
        <p:nvPicPr>
          <p:cNvPr id="2050" name="Picture 2" descr="문서 객체 모델 - 위키백과, 우리 모두의 백과사전">
            <a:extLst>
              <a:ext uri="{FF2B5EF4-FFF2-40B4-BE49-F238E27FC236}">
                <a16:creationId xmlns:a16="http://schemas.microsoft.com/office/drawing/2014/main" id="{C9D61D28-8736-412D-B08D-3DCE732F6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754" y="1690687"/>
            <a:ext cx="4326087" cy="447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42602E9-7ECF-47D3-885F-AC7AD4A89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160" y="2497497"/>
            <a:ext cx="5091178" cy="286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3430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D7A01-0D77-4607-8486-8B80A7863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약점 보완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2E498-DC2D-49B5-B388-8A43935FE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493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C52E69-2622-4AFF-8449-1023E69E1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활동 목표 및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534BAD-2DC5-4B67-95BB-A77F1F78E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메타인지 학습</a:t>
            </a:r>
            <a:r>
              <a:rPr lang="en-US" altLang="ko-KR" dirty="0"/>
              <a:t>: </a:t>
            </a:r>
            <a:r>
              <a:rPr lang="ko-KR" altLang="en-US" dirty="0"/>
              <a:t>자신이 본 분야에 대해서 어느 정도 알고 있는지 정확하게 파악합니다</a:t>
            </a:r>
            <a:r>
              <a:rPr lang="en-US" altLang="ko-KR" dirty="0"/>
              <a:t>. </a:t>
            </a:r>
            <a:r>
              <a:rPr lang="ko-KR" altLang="en-US" dirty="0"/>
              <a:t>내가 어떠한 목표를 이루기 위해서 무엇을 해야 하는지에 대해서 학습합니다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1" dirty="0"/>
              <a:t>학습방법 지도</a:t>
            </a:r>
            <a:r>
              <a:rPr lang="en-US" altLang="ko-KR" dirty="0"/>
              <a:t>: </a:t>
            </a:r>
            <a:r>
              <a:rPr lang="ko-KR" altLang="en-US" dirty="0"/>
              <a:t>실제 개발자들이 현업에서 어떤 식으로 코드 디버깅을 하는지에 대해서 지도합니다</a:t>
            </a:r>
            <a:r>
              <a:rPr lang="en-US" altLang="ko-KR" dirty="0"/>
              <a:t>. </a:t>
            </a:r>
            <a:r>
              <a:rPr lang="ko-KR" altLang="en-US" dirty="0"/>
              <a:t>실습을 학습의 절반 이상으로 설정하여 기존에 목표하였던 실전 위주 학습을 실행합니다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1648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82597-E306-4763-82A8-7FF5D6E8E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 err="1"/>
              <a:t>회차</a:t>
            </a:r>
            <a:r>
              <a:rPr lang="ko-KR" altLang="en-US" dirty="0"/>
              <a:t> 활동 소개 </a:t>
            </a:r>
            <a:r>
              <a:rPr lang="en-US" altLang="ko-KR" dirty="0"/>
              <a:t>– </a:t>
            </a:r>
            <a:r>
              <a:rPr lang="ko-KR" altLang="en-US" dirty="0"/>
              <a:t>목표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253DF6-FE8E-4531-99E6-DD1F40621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ko-KR" dirty="0"/>
              <a:t>HTML/CSS</a:t>
            </a:r>
            <a:r>
              <a:rPr lang="ko-KR" altLang="en-US" dirty="0"/>
              <a:t>의 정의와 이것이 사용되는 분야에 대해 말할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en-US" altLang="ko-KR" dirty="0"/>
              <a:t>HTML </a:t>
            </a:r>
            <a:r>
              <a:rPr lang="ko-KR" altLang="en-US" dirty="0"/>
              <a:t>코딩에 사용되는 개발환경을 설정할 수 있다</a:t>
            </a:r>
            <a:r>
              <a:rPr lang="en-US" altLang="ko-KR" dirty="0"/>
              <a:t>.</a:t>
            </a:r>
          </a:p>
          <a:p>
            <a:pPr fontAlgn="base"/>
            <a:endParaRPr lang="en-US" altLang="ko-KR" dirty="0"/>
          </a:p>
          <a:p>
            <a:pPr fontAlgn="base"/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1937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82597-E306-4763-82A8-7FF5D6E8E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 err="1"/>
              <a:t>회차</a:t>
            </a:r>
            <a:r>
              <a:rPr lang="ko-KR" altLang="en-US" dirty="0"/>
              <a:t> 활동 소개 </a:t>
            </a:r>
            <a:r>
              <a:rPr lang="en-US" altLang="ko-KR" dirty="0"/>
              <a:t>– </a:t>
            </a:r>
            <a:r>
              <a:rPr lang="ko-KR" altLang="en-US" dirty="0"/>
              <a:t>강의</a:t>
            </a:r>
          </a:p>
        </p:txBody>
      </p:sp>
      <p:pic>
        <p:nvPicPr>
          <p:cNvPr id="5" name="내용 개체 틀 4" descr="모니터, 전자기기, 사진, 화면이(가) 표시된 사진&#10;&#10;자동 생성된 설명">
            <a:extLst>
              <a:ext uri="{FF2B5EF4-FFF2-40B4-BE49-F238E27FC236}">
                <a16:creationId xmlns:a16="http://schemas.microsoft.com/office/drawing/2014/main" id="{9A7C2B4C-9C06-44EA-A371-4FBE1544E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29" y="1690688"/>
            <a:ext cx="6962141" cy="4351338"/>
          </a:xfrm>
        </p:spPr>
      </p:pic>
    </p:spTree>
    <p:extLst>
      <p:ext uri="{BB962C8B-B14F-4D97-AF65-F5344CB8AC3E}">
        <p14:creationId xmlns:p14="http://schemas.microsoft.com/office/powerpoint/2010/main" val="4100321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82597-E306-4763-82A8-7FF5D6E8E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 err="1"/>
              <a:t>회차</a:t>
            </a:r>
            <a:r>
              <a:rPr lang="ko-KR" altLang="en-US" dirty="0"/>
              <a:t> 활동 소개</a:t>
            </a:r>
            <a:r>
              <a:rPr lang="en-US" altLang="ko-KR" dirty="0"/>
              <a:t> – </a:t>
            </a:r>
            <a:r>
              <a:rPr lang="ko-KR" altLang="en-US" dirty="0"/>
              <a:t>용어 정리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1D2FCB-E61B-4BA1-B736-B3AEA7857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444" y="1640527"/>
            <a:ext cx="4179112" cy="47215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7F4515-2A3D-4EF7-AB39-B4A563B8D339}"/>
              </a:ext>
            </a:extLst>
          </p:cNvPr>
          <p:cNvSpPr/>
          <p:nvPr/>
        </p:nvSpPr>
        <p:spPr>
          <a:xfrm>
            <a:off x="8270449" y="4330735"/>
            <a:ext cx="35130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ko-KR" dirty="0">
                <a:hlinkClick r:id="rId4"/>
              </a:rPr>
              <a:t>https://github.com/auspic7/cau-tutoring-2020/blob/master/1%EC%A3%BC%EC%B0%A8/1%EC%A3%BC%EC%B0%A8%20%EA%B0%95%EC%9D%98%EC%9E%90%EB%A3%8C.pdf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4107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82597-E306-4763-82A8-7FF5D6E8E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 err="1"/>
              <a:t>회차</a:t>
            </a:r>
            <a:r>
              <a:rPr lang="ko-KR" altLang="en-US" dirty="0"/>
              <a:t> 활동 소개 </a:t>
            </a:r>
            <a:r>
              <a:rPr lang="en-US" altLang="ko-KR" dirty="0"/>
              <a:t>– </a:t>
            </a:r>
            <a:r>
              <a:rPr lang="ko-KR" altLang="en-US" dirty="0"/>
              <a:t>웹 개발자 로드맵</a:t>
            </a:r>
          </a:p>
        </p:txBody>
      </p:sp>
      <p:pic>
        <p:nvPicPr>
          <p:cNvPr id="7" name="내용 개체 틀 6" descr="스크린샷이(가) 표시된 사진&#10;&#10;자동 생성된 설명">
            <a:extLst>
              <a:ext uri="{FF2B5EF4-FFF2-40B4-BE49-F238E27FC236}">
                <a16:creationId xmlns:a16="http://schemas.microsoft.com/office/drawing/2014/main" id="{F2604854-DA3E-4E76-ADF2-7B20BC2AC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564" y="1825625"/>
            <a:ext cx="1532872" cy="4351338"/>
          </a:xfr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7274F39-E70B-4497-AF74-5803B6755678}"/>
              </a:ext>
            </a:extLst>
          </p:cNvPr>
          <p:cNvSpPr/>
          <p:nvPr/>
        </p:nvSpPr>
        <p:spPr>
          <a:xfrm>
            <a:off x="7751975" y="4503904"/>
            <a:ext cx="294744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ko-KR" dirty="0">
                <a:hlinkClick r:id="rId4"/>
              </a:rPr>
              <a:t>https://github.com/auspic7/cau-tutoring-2020/blob/master/1%EC%A3%BC%EC%B0%A8/frontend.png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9132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82597-E306-4763-82A8-7FF5D6E8E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 err="1"/>
              <a:t>회차</a:t>
            </a:r>
            <a:r>
              <a:rPr lang="ko-KR" altLang="en-US" dirty="0"/>
              <a:t> 활동 소개 </a:t>
            </a:r>
            <a:r>
              <a:rPr lang="en-US" altLang="ko-KR" dirty="0"/>
              <a:t>– </a:t>
            </a:r>
            <a:r>
              <a:rPr lang="ko-KR" altLang="en-US" dirty="0"/>
              <a:t>목표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253DF6-FE8E-4531-99E6-DD1F40621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 latinLnBrk="0"/>
            <a:r>
              <a:rPr lang="en-US" altLang="ko-KR" dirty="0"/>
              <a:t>HTML</a:t>
            </a:r>
            <a:r>
              <a:rPr lang="ko-KR" altLang="en-US" dirty="0"/>
              <a:t>의 기본 태그에 대해서 학습한다</a:t>
            </a:r>
            <a:r>
              <a:rPr lang="en-US" altLang="ko-KR" dirty="0"/>
              <a:t>.</a:t>
            </a:r>
          </a:p>
          <a:p>
            <a:pPr fontAlgn="base" latinLnBrk="0"/>
            <a:r>
              <a:rPr lang="ko-KR" altLang="en-US" dirty="0"/>
              <a:t>기본 태그를 통해 페이지를 생성하는 법을 익힌다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8888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1589</Words>
  <Application>Microsoft Office PowerPoint</Application>
  <PresentationFormat>와이드스크린</PresentationFormat>
  <Paragraphs>131</Paragraphs>
  <Slides>36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3" baseType="lpstr">
      <vt:lpstr>나눔바른고딕</vt:lpstr>
      <vt:lpstr>나눔바른고딕 Light</vt:lpstr>
      <vt:lpstr>나눔스퀘어</vt:lpstr>
      <vt:lpstr>나눔스퀘어 Bold</vt:lpstr>
      <vt:lpstr>맑은 고딕</vt:lpstr>
      <vt:lpstr>Arial</vt:lpstr>
      <vt:lpstr>Office 테마</vt:lpstr>
      <vt:lpstr>PowerPoint 프레젠테이션</vt:lpstr>
      <vt:lpstr>튜터 소개</vt:lpstr>
      <vt:lpstr>튜티 소개</vt:lpstr>
      <vt:lpstr>전체 활동 목표 및 계획</vt:lpstr>
      <vt:lpstr>1회차 활동 소개 – 목표</vt:lpstr>
      <vt:lpstr>1회차 활동 소개 – 강의</vt:lpstr>
      <vt:lpstr>1회차 활동 소개 – 용어 정리</vt:lpstr>
      <vt:lpstr>1회차 활동 소개 – 웹 개발자 로드맵</vt:lpstr>
      <vt:lpstr>2회차 활동 소개 – 목표</vt:lpstr>
      <vt:lpstr>2회차 활동 소개 – 강의</vt:lpstr>
      <vt:lpstr>2회차 활동 소개 – 실습</vt:lpstr>
      <vt:lpstr>3회차 활동 소개 – 목표</vt:lpstr>
      <vt:lpstr>3회차 활동 소개 – 강의</vt:lpstr>
      <vt:lpstr>3회차 활동 소개 – 강의</vt:lpstr>
      <vt:lpstr>3회차 활동 소개 – 강의</vt:lpstr>
      <vt:lpstr>5회차 활동 소개 – 목표</vt:lpstr>
      <vt:lpstr>5주차 활동 소개 – 과제</vt:lpstr>
      <vt:lpstr>5주차 활동 소개 – 과제</vt:lpstr>
      <vt:lpstr>4회차 활동 소개 – 목표</vt:lpstr>
      <vt:lpstr>4회차 활동 소개 –  레이아웃</vt:lpstr>
      <vt:lpstr>4회차 활동 소개 – 실습</vt:lpstr>
      <vt:lpstr>4회차 활동 소개 – 클론 코딩</vt:lpstr>
      <vt:lpstr>학습 성과 – 목표 달성 </vt:lpstr>
      <vt:lpstr>학습 성과 – 최명원 목표 달성 </vt:lpstr>
      <vt:lpstr>학습 성과 – 강지인 목표 달성 </vt:lpstr>
      <vt:lpstr>학습 성과 – 김소현 목표 달성 </vt:lpstr>
      <vt:lpstr>학습 성과 – 이보림 목표 달성 </vt:lpstr>
      <vt:lpstr>학습 성과 – 이상화 목표 달성 </vt:lpstr>
      <vt:lpstr>학습 성과 – 이승연 목표 달성 </vt:lpstr>
      <vt:lpstr>학습 성과 – 나만의 백과사전</vt:lpstr>
      <vt:lpstr>학습 성과 – 오픈소스</vt:lpstr>
      <vt:lpstr>학습 노하우 – 실습은 재미있게!</vt:lpstr>
      <vt:lpstr>학습 노하우 – 이론과 실습을 하나로!</vt:lpstr>
      <vt:lpstr>학습 노하우 – 실력에 맞추어!</vt:lpstr>
      <vt:lpstr>강점 발전</vt:lpstr>
      <vt:lpstr>약점 보완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 Myeongwon</dc:creator>
  <cp:lastModifiedBy>Choi Myeongwon</cp:lastModifiedBy>
  <cp:revision>25</cp:revision>
  <dcterms:created xsi:type="dcterms:W3CDTF">2020-07-21T02:39:48Z</dcterms:created>
  <dcterms:modified xsi:type="dcterms:W3CDTF">2020-07-21T10:02:04Z</dcterms:modified>
</cp:coreProperties>
</file>